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71" r:id="rId9"/>
    <p:sldId id="310" r:id="rId10"/>
    <p:sldId id="305" r:id="rId11"/>
    <p:sldId id="268" r:id="rId12"/>
    <p:sldId id="267" r:id="rId13"/>
    <p:sldId id="306" r:id="rId14"/>
    <p:sldId id="273" r:id="rId15"/>
    <p:sldId id="307" r:id="rId16"/>
    <p:sldId id="274" r:id="rId17"/>
    <p:sldId id="293" r:id="rId18"/>
    <p:sldId id="294" r:id="rId19"/>
    <p:sldId id="308" r:id="rId20"/>
    <p:sldId id="272" r:id="rId21"/>
    <p:sldId id="283" r:id="rId22"/>
    <p:sldId id="282" r:id="rId23"/>
    <p:sldId id="265" r:id="rId24"/>
    <p:sldId id="281" r:id="rId25"/>
    <p:sldId id="264" r:id="rId26"/>
    <p:sldId id="304" r:id="rId27"/>
    <p:sldId id="309" r:id="rId28"/>
    <p:sldId id="295" r:id="rId29"/>
    <p:sldId id="296" r:id="rId30"/>
    <p:sldId id="301" r:id="rId31"/>
    <p:sldId id="312" r:id="rId32"/>
    <p:sldId id="297" r:id="rId33"/>
    <p:sldId id="298" r:id="rId34"/>
    <p:sldId id="299" r:id="rId35"/>
    <p:sldId id="311" r:id="rId36"/>
    <p:sldId id="279" r:id="rId37"/>
    <p:sldId id="284" r:id="rId38"/>
    <p:sldId id="285" r:id="rId39"/>
    <p:sldId id="286" r:id="rId40"/>
    <p:sldId id="302" r:id="rId41"/>
    <p:sldId id="303" r:id="rId42"/>
    <p:sldId id="287" r:id="rId43"/>
    <p:sldId id="289" r:id="rId44"/>
    <p:sldId id="292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0000FF"/>
    <a:srgbClr val="BED700"/>
    <a:srgbClr val="006969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782" autoAdjust="0"/>
  </p:normalViewPr>
  <p:slideViewPr>
    <p:cSldViewPr>
      <p:cViewPr varScale="1">
        <p:scale>
          <a:sx n="87" d="100"/>
          <a:sy n="87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83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medgoiania.coop.br/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suportehilum@unimedgoiania.coop.br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HILUM – Versão 4.0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Adequado à TISS 3.02.00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Identificação do Beneficiário</a:t>
            </a:r>
            <a:endParaRPr lang="pt-BR" b="1" dirty="0"/>
          </a:p>
        </p:txBody>
      </p:sp>
      <p:pic>
        <p:nvPicPr>
          <p:cNvPr id="7" name="Espaço Reservado para Conteúdo 6" descr="01 - Passar cartã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" y="1412776"/>
            <a:ext cx="8351838" cy="3816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SP/SADT</a:t>
            </a:r>
            <a:endParaRPr lang="pt-BR" dirty="0"/>
          </a:p>
        </p:txBody>
      </p:sp>
      <p:pic>
        <p:nvPicPr>
          <p:cNvPr id="4" name="Espaço Reservado para Conteúdo 3" descr="02 - Dados Adiciona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37816" cy="2736304"/>
          </a:xfrm>
        </p:spPr>
      </p:pic>
      <p:sp>
        <p:nvSpPr>
          <p:cNvPr id="9" name="CaixaDeTexto 8"/>
          <p:cNvSpPr txBox="1"/>
          <p:nvPr/>
        </p:nvSpPr>
        <p:spPr>
          <a:xfrm>
            <a:off x="539552" y="3789040"/>
            <a:ext cx="467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62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87624" y="3789040"/>
            <a:ext cx="965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9999-9999</a:t>
            </a:r>
            <a:endParaRPr lang="pt-BR" sz="1100" b="1" dirty="0">
              <a:solidFill>
                <a:srgbClr val="FF00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7524328" y="3933056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- SADT</a:t>
            </a:r>
            <a:endParaRPr lang="pt-BR" dirty="0"/>
          </a:p>
        </p:txBody>
      </p:sp>
      <p:pic>
        <p:nvPicPr>
          <p:cNvPr id="6" name="Espaço Reservado para Conteúdo 5" descr="03 - Solicitação SAD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240" y="1169320"/>
            <a:ext cx="8280920" cy="4784983"/>
          </a:xfrm>
        </p:spPr>
      </p:pic>
      <p:sp>
        <p:nvSpPr>
          <p:cNvPr id="7" name="Fluxograma: Processo 6"/>
          <p:cNvSpPr/>
          <p:nvPr/>
        </p:nvSpPr>
        <p:spPr>
          <a:xfrm>
            <a:off x="5940152" y="1988840"/>
            <a:ext cx="1285884" cy="35719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Fluxograma: Processo 7"/>
          <p:cNvSpPr/>
          <p:nvPr/>
        </p:nvSpPr>
        <p:spPr>
          <a:xfrm>
            <a:off x="7308304" y="2780928"/>
            <a:ext cx="1224136" cy="36118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18468" y="5861312"/>
            <a:ext cx="5643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b="1" dirty="0" smtClean="0">
                <a:solidFill>
                  <a:srgbClr val="FF0000"/>
                </a:solidFill>
              </a:rPr>
              <a:t>Acrescentar informações adicionais para justificar membros, quantidade, etc.</a:t>
            </a:r>
            <a:endParaRPr lang="pt-BR" sz="800" b="1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1520" y="5733256"/>
            <a:ext cx="6840760" cy="342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707904" y="6309320"/>
            <a:ext cx="857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Novo campo</a:t>
            </a:r>
            <a:endParaRPr lang="pt-BR" sz="800" b="1" dirty="0"/>
          </a:p>
        </p:txBody>
      </p:sp>
      <p:sp>
        <p:nvSpPr>
          <p:cNvPr id="17" name="Retângulo 16"/>
          <p:cNvSpPr/>
          <p:nvPr/>
        </p:nvSpPr>
        <p:spPr>
          <a:xfrm>
            <a:off x="3501024" y="6353896"/>
            <a:ext cx="214314" cy="1428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>
            <a:off x="7380312" y="1124744"/>
            <a:ext cx="57606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Recibo de Autorização</a:t>
            </a:r>
            <a:endParaRPr lang="pt-BR" b="1" dirty="0"/>
          </a:p>
        </p:txBody>
      </p:sp>
      <p:pic>
        <p:nvPicPr>
          <p:cNvPr id="4" name="Espaço Reservado para Conteúdo 3" descr="04 - Recibo Verde SAD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874"/>
            <a:ext cx="6264696" cy="5040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/ Execução SP/SADT</a:t>
            </a:r>
            <a:endParaRPr lang="pt-BR" dirty="0"/>
          </a:p>
        </p:txBody>
      </p:sp>
      <p:pic>
        <p:nvPicPr>
          <p:cNvPr id="6" name="Espaço Reservado para Conteúdo 5" descr="05 - Solicitação_Execução SAD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6890188" cy="5328592"/>
          </a:xfrm>
        </p:spPr>
      </p:pic>
      <p:sp>
        <p:nvSpPr>
          <p:cNvPr id="7" name="Fluxograma: Processo 6"/>
          <p:cNvSpPr/>
          <p:nvPr/>
        </p:nvSpPr>
        <p:spPr>
          <a:xfrm>
            <a:off x="4788024" y="1772816"/>
            <a:ext cx="1428760" cy="36517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Fluxograma: Processo 7">
            <a:hlinkClick r:id="" action="ppaction://noaction"/>
          </p:cNvPr>
          <p:cNvSpPr/>
          <p:nvPr/>
        </p:nvSpPr>
        <p:spPr>
          <a:xfrm>
            <a:off x="6012160" y="2636912"/>
            <a:ext cx="1071570" cy="36004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740352" y="1700808"/>
            <a:ext cx="857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/>
              <a:t>Novo campo</a:t>
            </a:r>
            <a:endParaRPr lang="pt-BR" sz="800" b="1" dirty="0"/>
          </a:p>
        </p:txBody>
      </p:sp>
      <p:sp>
        <p:nvSpPr>
          <p:cNvPr id="11" name="Retângulo 10"/>
          <p:cNvSpPr/>
          <p:nvPr/>
        </p:nvSpPr>
        <p:spPr>
          <a:xfrm>
            <a:off x="7533472" y="1745384"/>
            <a:ext cx="214314" cy="1428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5940152" y="1124744"/>
            <a:ext cx="57606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Recibo de Autorização</a:t>
            </a:r>
            <a:endParaRPr lang="pt-BR" b="1" dirty="0"/>
          </a:p>
        </p:txBody>
      </p:sp>
      <p:pic>
        <p:nvPicPr>
          <p:cNvPr id="6" name="Espaço Reservado para Conteúdo 5" descr="06 - Recibo Verde Solicitação_Execução SAD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5904656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Execução SP/SADT</a:t>
            </a:r>
            <a:endParaRPr lang="pt-BR" dirty="0"/>
          </a:p>
        </p:txBody>
      </p:sp>
      <p:pic>
        <p:nvPicPr>
          <p:cNvPr id="4" name="Espaço Reservado para Conteúdo 3" descr="07 - Execução SAD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79608"/>
            <a:ext cx="8208911" cy="4777402"/>
          </a:xfrm>
        </p:spPr>
      </p:pic>
      <p:cxnSp>
        <p:nvCxnSpPr>
          <p:cNvPr id="6" name="Conector de seta reta 5"/>
          <p:cNvCxnSpPr/>
          <p:nvPr/>
        </p:nvCxnSpPr>
        <p:spPr>
          <a:xfrm>
            <a:off x="6156176" y="4005064"/>
            <a:ext cx="323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Execução SP/SADT</a:t>
            </a:r>
            <a:endParaRPr lang="pt-BR" dirty="0"/>
          </a:p>
        </p:txBody>
      </p:sp>
      <p:pic>
        <p:nvPicPr>
          <p:cNvPr id="4" name="Espaço Reservado para Conteúdo 3" descr="08 - Execução SADT (Dados pesquisados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5751037" cy="5544616"/>
          </a:xfrm>
        </p:spPr>
      </p:pic>
      <p:cxnSp>
        <p:nvCxnSpPr>
          <p:cNvPr id="5" name="Conector de seta reta 4"/>
          <p:cNvCxnSpPr/>
          <p:nvPr/>
        </p:nvCxnSpPr>
        <p:spPr>
          <a:xfrm>
            <a:off x="179512" y="5661248"/>
            <a:ext cx="323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Execução SP/SADT</a:t>
            </a:r>
            <a:endParaRPr lang="pt-BR" dirty="0"/>
          </a:p>
        </p:txBody>
      </p:sp>
      <p:pic>
        <p:nvPicPr>
          <p:cNvPr id="4" name="Espaço Reservado para Conteúdo 3" descr="09 - Execução de SAD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196752"/>
            <a:ext cx="6984776" cy="5544616"/>
          </a:xfrm>
        </p:spPr>
      </p:pic>
      <p:sp>
        <p:nvSpPr>
          <p:cNvPr id="6" name="Seta para a direita 5"/>
          <p:cNvSpPr/>
          <p:nvPr/>
        </p:nvSpPr>
        <p:spPr>
          <a:xfrm>
            <a:off x="5940152" y="1196752"/>
            <a:ext cx="57606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Recibo da Execução</a:t>
            </a:r>
            <a:endParaRPr lang="pt-BR" b="1" dirty="0"/>
          </a:p>
        </p:txBody>
      </p:sp>
      <p:pic>
        <p:nvPicPr>
          <p:cNvPr id="5" name="Espaço Reservado para Conteúdo 4" descr="10 - Recibo Verde Execuçã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5256584" cy="54195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smtClean="0"/>
              <a:t>Atender a RN 305/ANS</a:t>
            </a:r>
          </a:p>
          <a:p>
            <a:pPr algn="ctr">
              <a:buNone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Padronização entre as operadoras de Plano de Saúde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Unificação de Tabelas (TUSS Terminologia Unificada em Saúde Suplementar)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Solicitação Eletrônica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de Internação</a:t>
            </a:r>
            <a:endParaRPr lang="pt-BR" dirty="0"/>
          </a:p>
        </p:txBody>
      </p:sp>
      <p:pic>
        <p:nvPicPr>
          <p:cNvPr id="8" name="Espaço Reservado para Conteúdo 7" descr="15 - Solicitação de Internação (Anexos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196752"/>
            <a:ext cx="6768753" cy="5572565"/>
          </a:xfrm>
          <a:ln>
            <a:solidFill>
              <a:srgbClr val="00B050"/>
            </a:solidFill>
          </a:ln>
        </p:spPr>
      </p:pic>
      <p:sp>
        <p:nvSpPr>
          <p:cNvPr id="9" name="Fluxograma: Processo 8"/>
          <p:cNvSpPr/>
          <p:nvPr/>
        </p:nvSpPr>
        <p:spPr>
          <a:xfrm>
            <a:off x="1979712" y="1556792"/>
            <a:ext cx="1440160" cy="36004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Fluxograma: Processo 9"/>
          <p:cNvSpPr/>
          <p:nvPr/>
        </p:nvSpPr>
        <p:spPr>
          <a:xfrm>
            <a:off x="4860032" y="3212976"/>
            <a:ext cx="2160240" cy="504056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0" y="5445224"/>
            <a:ext cx="323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0" y="5301208"/>
            <a:ext cx="323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0" y="5157192"/>
            <a:ext cx="323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xograma: Processo 15"/>
          <p:cNvSpPr/>
          <p:nvPr/>
        </p:nvSpPr>
        <p:spPr>
          <a:xfrm>
            <a:off x="1403648" y="1124744"/>
            <a:ext cx="1872208" cy="28803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>
            <a:off x="6012160" y="1124744"/>
            <a:ext cx="57606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de OPME</a:t>
            </a:r>
            <a:endParaRPr lang="pt-BR" dirty="0"/>
          </a:p>
        </p:txBody>
      </p:sp>
      <p:pic>
        <p:nvPicPr>
          <p:cNvPr id="4" name="Espaço Reservado para Conteúdo 3" descr="16 - OP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8762270" cy="4680520"/>
          </a:xfrm>
        </p:spPr>
      </p:pic>
      <p:sp>
        <p:nvSpPr>
          <p:cNvPr id="5" name="Retângulo 4"/>
          <p:cNvSpPr/>
          <p:nvPr/>
        </p:nvSpPr>
        <p:spPr>
          <a:xfrm>
            <a:off x="1475656" y="1268760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de Quimioterapia</a:t>
            </a:r>
            <a:endParaRPr lang="pt-BR" dirty="0"/>
          </a:p>
        </p:txBody>
      </p:sp>
      <p:pic>
        <p:nvPicPr>
          <p:cNvPr id="4" name="Espaço Reservado para Conteúdo 3" descr="17 - Quimiotera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6840760" cy="5400600"/>
          </a:xfrm>
        </p:spPr>
      </p:pic>
      <p:sp>
        <p:nvSpPr>
          <p:cNvPr id="5" name="Retângulo 4"/>
          <p:cNvSpPr/>
          <p:nvPr/>
        </p:nvSpPr>
        <p:spPr>
          <a:xfrm>
            <a:off x="1763688" y="1196752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Quimioterapia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2000" dirty="0" smtClean="0"/>
              <a:t>Mantém a rotina atual:</a:t>
            </a:r>
          </a:p>
          <a:p>
            <a:pPr lvl="1" algn="just">
              <a:lnSpc>
                <a:spcPct val="15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2000" dirty="0" smtClean="0"/>
              <a:t>Solicitação requer autorização prévia da Unimed Goiânia.</a:t>
            </a:r>
          </a:p>
          <a:p>
            <a:pPr lvl="1" algn="just">
              <a:lnSpc>
                <a:spcPct val="15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2000" dirty="0" smtClean="0"/>
              <a:t>Não requer EXECUÇÃO no sistema </a:t>
            </a:r>
            <a:r>
              <a:rPr lang="pt-BR" altLang="pt-BR" sz="2000" dirty="0" err="1" smtClean="0"/>
              <a:t>Hilum</a:t>
            </a:r>
            <a:r>
              <a:rPr lang="pt-BR" altLang="pt-BR" sz="2000" dirty="0" smtClean="0"/>
              <a:t>.</a:t>
            </a:r>
          </a:p>
          <a:p>
            <a:pPr lvl="1" algn="just">
              <a:lnSpc>
                <a:spcPct val="15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2000" dirty="0" smtClean="0"/>
              <a:t>Prestador deverá apresentar a conta, juntamente com as novas Guias de ANEXOS de Quimioterapia e OPME, que foram preenchidas pelos médicos.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de Radioterapia</a:t>
            </a:r>
            <a:endParaRPr lang="pt-BR" dirty="0"/>
          </a:p>
        </p:txBody>
      </p:sp>
      <p:pic>
        <p:nvPicPr>
          <p:cNvPr id="4" name="Espaço Reservado para Conteúdo 3" descr="18 - Radiotera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196752"/>
            <a:ext cx="6768753" cy="5472608"/>
          </a:xfrm>
        </p:spPr>
      </p:pic>
      <p:sp>
        <p:nvSpPr>
          <p:cNvPr id="5" name="Retângulo 4"/>
          <p:cNvSpPr/>
          <p:nvPr/>
        </p:nvSpPr>
        <p:spPr>
          <a:xfrm>
            <a:off x="2627784" y="1196752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b="1" dirty="0" smtClean="0"/>
              <a:t>Internação / Prorrogação / Complemento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2500" dirty="0" smtClean="0"/>
              <a:t>ANEXOS: LAUDOS E EXAMES</a:t>
            </a:r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2500" dirty="0" smtClean="0"/>
              <a:t>Os laudos de exames devem ser enviados à Unimed Goiânia para auditoria, via </a:t>
            </a:r>
            <a:r>
              <a:rPr lang="pt-BR" altLang="pt-BR" sz="2500" dirty="0" err="1" smtClean="0"/>
              <a:t>Hilum</a:t>
            </a:r>
            <a:r>
              <a:rPr lang="pt-BR" altLang="pt-BR" sz="2500" dirty="0" smtClean="0"/>
              <a:t>, opção “ENVIA DOCUMENTO” do menu APOIO;</a:t>
            </a:r>
            <a:br>
              <a:rPr lang="pt-BR" altLang="pt-BR" sz="2500" dirty="0" smtClean="0"/>
            </a:br>
            <a:endParaRPr lang="pt-BR" altLang="pt-BR" sz="2500" dirty="0" smtClean="0"/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2500" dirty="0" smtClean="0"/>
              <a:t>Caso necessite da imagem do Exame,  o paciente deverá levar à Unimed Goiânia.</a:t>
            </a:r>
            <a:br>
              <a:rPr lang="pt-BR" altLang="pt-BR" sz="2500" dirty="0" smtClean="0"/>
            </a:br>
            <a:endParaRPr lang="pt-BR" altLang="pt-BR" sz="2500" dirty="0" smtClean="0"/>
          </a:p>
          <a:p>
            <a:pPr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500" dirty="0" smtClean="0"/>
              <a:t>Preencher a “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Guia de Solicitação de Prorrogação de Internação</a:t>
            </a:r>
            <a:r>
              <a:rPr lang="pt-BR" sz="2500" dirty="0" smtClean="0"/>
              <a:t>” ou a “</a:t>
            </a:r>
            <a:r>
              <a:rPr 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Guia de SP/SADT</a:t>
            </a:r>
            <a:r>
              <a:rPr lang="pt-BR" sz="2500" dirty="0" smtClean="0"/>
              <a:t>”. Enviar via </a:t>
            </a:r>
            <a:r>
              <a:rPr lang="pt-BR" altLang="pt-BR" sz="2500" dirty="0" err="1" smtClean="0"/>
              <a:t>Hilum</a:t>
            </a:r>
            <a:r>
              <a:rPr lang="pt-BR" altLang="pt-BR" sz="2500" dirty="0" smtClean="0"/>
              <a:t>, opção: “ENVIA DOCUMENTO” do menu APOIO</a:t>
            </a:r>
            <a:r>
              <a:rPr lang="pt-BR" sz="2500" dirty="0" smtClean="0"/>
              <a:t>, para a Unimed Goiânia.</a:t>
            </a:r>
            <a:br>
              <a:rPr lang="pt-BR" sz="2500" dirty="0" smtClean="0"/>
            </a:br>
            <a:endParaRPr lang="pt-BR" sz="2500" dirty="0" smtClean="0"/>
          </a:p>
          <a:p>
            <a:pPr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500" dirty="0" smtClean="0"/>
              <a:t>Acompanhar a resposta da Unimed Goiânia através da opção:</a:t>
            </a:r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altLang="pt-BR" sz="2500" dirty="0" smtClean="0"/>
              <a:t>“PARECER” do menu APOIO</a:t>
            </a:r>
            <a:r>
              <a:rPr lang="pt-BR" sz="2500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Envia Documentos</a:t>
            </a:r>
            <a:endParaRPr lang="pt-BR" b="1" dirty="0"/>
          </a:p>
        </p:txBody>
      </p:sp>
      <p:pic>
        <p:nvPicPr>
          <p:cNvPr id="7" name="Espaço Reservado para Conteúdo 6" descr="envia document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" y="2000240"/>
            <a:ext cx="8351838" cy="2375927"/>
          </a:xfrm>
        </p:spPr>
      </p:pic>
      <p:sp>
        <p:nvSpPr>
          <p:cNvPr id="8" name="Retângulo 7"/>
          <p:cNvSpPr/>
          <p:nvPr/>
        </p:nvSpPr>
        <p:spPr>
          <a:xfrm>
            <a:off x="3643306" y="2786058"/>
            <a:ext cx="1214446" cy="57150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Envia Documentos</a:t>
            </a:r>
            <a:endParaRPr lang="pt-BR" dirty="0"/>
          </a:p>
        </p:txBody>
      </p:sp>
      <p:pic>
        <p:nvPicPr>
          <p:cNvPr id="5" name="Espaço Reservado para Conteúdo 4" descr="HIL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272807" cy="4679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Hospitalização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752528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Objetivo: </a:t>
            </a:r>
            <a:r>
              <a:rPr lang="pt-BR" sz="1800" dirty="0" smtClean="0"/>
              <a:t>Registrar a internação do beneficiário no Hospital, confirmando a hospitalização do paciente independente do modo como a solicitação foi registrada, se manual ou eletronicamente</a:t>
            </a:r>
            <a:endParaRPr lang="pt-BR" sz="1800" dirty="0"/>
          </a:p>
        </p:txBody>
      </p:sp>
      <p:pic>
        <p:nvPicPr>
          <p:cNvPr id="6" name="Imagem 5" descr="19 - Pesquisa Hospitaliz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" y="1233487"/>
            <a:ext cx="8972550" cy="4715793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5148064" y="4437112"/>
            <a:ext cx="323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Hospitalização </a:t>
            </a:r>
            <a:endParaRPr lang="pt-BR" dirty="0"/>
          </a:p>
        </p:txBody>
      </p:sp>
      <p:pic>
        <p:nvPicPr>
          <p:cNvPr id="10" name="Imagem 9" descr="hos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5"/>
            <a:ext cx="8748464" cy="4824536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>
            <a:off x="3059832" y="5517232"/>
            <a:ext cx="323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Atendimento ao Beneficiário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41044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sz="2000" dirty="0" smtClean="0"/>
              <a:t>Recibo Verde</a:t>
            </a:r>
            <a:endParaRPr lang="pt-BR" dirty="0"/>
          </a:p>
        </p:txBody>
      </p:sp>
      <p:pic>
        <p:nvPicPr>
          <p:cNvPr id="6" name="Imagem 5" descr="04 - Recibo Verde SA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6644258" cy="5336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Hospitalização</a:t>
            </a:r>
            <a:endParaRPr lang="pt-BR" dirty="0"/>
          </a:p>
        </p:txBody>
      </p:sp>
      <p:pic>
        <p:nvPicPr>
          <p:cNvPr id="4" name="Espaço Reservado para Conteúdo 3" descr="21 - Hospitalizaçã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6757796" cy="5400600"/>
          </a:xfrm>
        </p:spPr>
      </p:pic>
      <p:sp>
        <p:nvSpPr>
          <p:cNvPr id="5" name="Seta para a direita 4"/>
          <p:cNvSpPr/>
          <p:nvPr/>
        </p:nvSpPr>
        <p:spPr>
          <a:xfrm>
            <a:off x="5940152" y="1412776"/>
            <a:ext cx="57606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Hospitalização</a:t>
            </a:r>
            <a:endParaRPr lang="pt-BR" dirty="0"/>
          </a:p>
        </p:txBody>
      </p:sp>
      <p:pic>
        <p:nvPicPr>
          <p:cNvPr id="7" name="Imagem 6" descr="Recibo Hospitaliz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3"/>
            <a:ext cx="6773725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Pendência da Internação</a:t>
            </a:r>
            <a:endParaRPr lang="pt-BR" dirty="0"/>
          </a:p>
        </p:txBody>
      </p:sp>
      <p:pic>
        <p:nvPicPr>
          <p:cNvPr id="6" name="Espaço Reservado para Conteúdo 5" descr="24 - Pesquisa Pendênc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" y="1196752"/>
            <a:ext cx="8280598" cy="4752528"/>
          </a:xfrm>
        </p:spPr>
      </p:pic>
      <p:cxnSp>
        <p:nvCxnSpPr>
          <p:cNvPr id="8" name="Conector de seta reta 7"/>
          <p:cNvCxnSpPr/>
          <p:nvPr/>
        </p:nvCxnSpPr>
        <p:spPr>
          <a:xfrm>
            <a:off x="1403648" y="4149080"/>
            <a:ext cx="3955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707904" y="4581128"/>
            <a:ext cx="4675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Pendência da Internação</a:t>
            </a:r>
            <a:endParaRPr lang="pt-BR" dirty="0"/>
          </a:p>
        </p:txBody>
      </p:sp>
      <p:pic>
        <p:nvPicPr>
          <p:cNvPr id="4" name="Espaço Reservado para Conteúdo 3" descr="26 - Pendencia internaçã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6768752" cy="5400600"/>
          </a:xfrm>
        </p:spPr>
      </p:pic>
      <p:sp>
        <p:nvSpPr>
          <p:cNvPr id="5" name="Retângulo 4"/>
          <p:cNvSpPr/>
          <p:nvPr/>
        </p:nvSpPr>
        <p:spPr>
          <a:xfrm>
            <a:off x="5724128" y="5949280"/>
            <a:ext cx="11521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Relatório de Comprovante de Conta</a:t>
            </a:r>
            <a:endParaRPr lang="pt-BR" dirty="0"/>
          </a:p>
        </p:txBody>
      </p:sp>
      <p:pic>
        <p:nvPicPr>
          <p:cNvPr id="8" name="Espaço Reservado para Conteúdo 7" descr="28 - Retorno Relatór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78464"/>
            <a:ext cx="6768752" cy="5544616"/>
          </a:xfrm>
        </p:spPr>
      </p:pic>
      <p:cxnSp>
        <p:nvCxnSpPr>
          <p:cNvPr id="4" name="Conector de seta reta 3"/>
          <p:cNvCxnSpPr/>
          <p:nvPr/>
        </p:nvCxnSpPr>
        <p:spPr>
          <a:xfrm>
            <a:off x="2411760" y="5877272"/>
            <a:ext cx="3955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Relatório de Comprovante de Conta</a:t>
            </a:r>
            <a:endParaRPr lang="pt-BR" dirty="0"/>
          </a:p>
        </p:txBody>
      </p:sp>
      <p:pic>
        <p:nvPicPr>
          <p:cNvPr id="5" name="Espaço Reservado para Conteúdo 4" descr="comprova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81630"/>
            <a:ext cx="6912768" cy="5343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Relatório de Utilização / Ficha Médica</a:t>
            </a:r>
            <a:endParaRPr lang="pt-BR" dirty="0"/>
          </a:p>
        </p:txBody>
      </p:sp>
      <p:pic>
        <p:nvPicPr>
          <p:cNvPr id="4" name="Espaço Reservado para Conteúdo 3" descr="29 - Utilização - Ficha Méd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6768752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APOIO – Cancelamento</a:t>
            </a:r>
            <a:endParaRPr lang="pt-BR" dirty="0"/>
          </a:p>
        </p:txBody>
      </p:sp>
      <p:pic>
        <p:nvPicPr>
          <p:cNvPr id="10" name="Espaço Reservado para Conteúdo 9" descr="30 - Cancelamen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6624736" cy="5328592"/>
          </a:xfrm>
        </p:spPr>
      </p:pic>
      <p:cxnSp>
        <p:nvCxnSpPr>
          <p:cNvPr id="9" name="Conector de seta reta 8"/>
          <p:cNvCxnSpPr/>
          <p:nvPr/>
        </p:nvCxnSpPr>
        <p:spPr>
          <a:xfrm flipH="1">
            <a:off x="5796136" y="2636912"/>
            <a:ext cx="3965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4355976" y="3501008"/>
            <a:ext cx="3965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79512" y="3789040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627784" y="4869160"/>
            <a:ext cx="3955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APOIO – Cancelamento</a:t>
            </a:r>
            <a:endParaRPr lang="pt-BR" dirty="0"/>
          </a:p>
        </p:txBody>
      </p:sp>
      <p:pic>
        <p:nvPicPr>
          <p:cNvPr id="6" name="Espaço Reservado para Conteúdo 5" descr="31 - Dados retornados Cancelamen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3"/>
            <a:ext cx="6480720" cy="5472608"/>
          </a:xfrm>
        </p:spPr>
      </p:pic>
      <p:cxnSp>
        <p:nvCxnSpPr>
          <p:cNvPr id="4" name="Conector de seta reta 3"/>
          <p:cNvCxnSpPr/>
          <p:nvPr/>
        </p:nvCxnSpPr>
        <p:spPr>
          <a:xfrm>
            <a:off x="467544" y="6093296"/>
            <a:ext cx="3955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APOIO – Cancelamento</a:t>
            </a:r>
            <a:endParaRPr lang="pt-BR" dirty="0"/>
          </a:p>
        </p:txBody>
      </p:sp>
      <p:pic>
        <p:nvPicPr>
          <p:cNvPr id="6" name="Espaço Reservado para Conteúdo 5" descr="32 - Cance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1"/>
            <a:ext cx="6696744" cy="5431729"/>
          </a:xfrm>
        </p:spPr>
      </p:pic>
      <p:cxnSp>
        <p:nvCxnSpPr>
          <p:cNvPr id="8" name="Conector de seta reta 7"/>
          <p:cNvCxnSpPr/>
          <p:nvPr/>
        </p:nvCxnSpPr>
        <p:spPr>
          <a:xfrm>
            <a:off x="2267744" y="5085184"/>
            <a:ext cx="43204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95536" y="5877272"/>
            <a:ext cx="43204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004048" y="2132856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Atendimento ao Beneficiário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Guia Matricial:</a:t>
            </a:r>
          </a:p>
          <a:p>
            <a:endParaRPr lang="pt-BR" dirty="0"/>
          </a:p>
        </p:txBody>
      </p:sp>
      <p:pic>
        <p:nvPicPr>
          <p:cNvPr id="7" name="Imagem 6" descr="12 - Guia Matri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9" y="1196752"/>
            <a:ext cx="1611928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APOIO – Cancelamento</a:t>
            </a:r>
            <a:endParaRPr lang="pt-BR" dirty="0"/>
          </a:p>
        </p:txBody>
      </p:sp>
      <p:pic>
        <p:nvPicPr>
          <p:cNvPr id="4" name="Espaço Reservado para Conteúdo 3" descr="33 - Cancelamento Efetu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" y="1412777"/>
            <a:ext cx="8568630" cy="3291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Diárias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51826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Beneficiário de Goiânia:</a:t>
            </a:r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None/>
            </a:pPr>
            <a:r>
              <a:rPr lang="pt-BR" altLang="pt-BR" sz="4000" dirty="0" smtClean="0"/>
              <a:t>Para atendimentos referente às internações clínicas, é necessário apenas o cadastro dos honorários médicos:</a:t>
            </a:r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None/>
            </a:pPr>
            <a:endParaRPr lang="pt-BR" altLang="pt-BR" sz="4000" dirty="0" smtClean="0"/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4000" dirty="0" smtClean="0"/>
              <a:t>10102019 – VISITA HOSPITALAR</a:t>
            </a:r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endParaRPr lang="pt-BR" altLang="pt-BR" sz="4000" dirty="0" smtClean="0"/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None/>
            </a:pPr>
            <a:r>
              <a:rPr lang="pt-BR" altLang="pt-BR" sz="4000" dirty="0" smtClean="0"/>
              <a:t>No caso de UTI, deverão ser cadastrados os códigos do honorário e da acomodação:</a:t>
            </a:r>
            <a:br>
              <a:rPr lang="pt-BR" altLang="pt-BR" sz="4000" dirty="0" smtClean="0"/>
            </a:br>
            <a:endParaRPr lang="pt-BR" altLang="pt-BR" sz="4000" dirty="0" smtClean="0"/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4000" dirty="0" smtClean="0"/>
              <a:t>10104020 – ATENDIMENTO DO INTENSIVISTA EM UTI</a:t>
            </a:r>
            <a:br>
              <a:rPr lang="pt-BR" altLang="pt-BR" sz="4000" dirty="0" smtClean="0"/>
            </a:br>
            <a:endParaRPr lang="pt-BR" altLang="pt-BR" sz="4000" dirty="0" smtClean="0"/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4000" dirty="0" smtClean="0"/>
              <a:t>60001038 – DIÁRIA DE  UTI ADULTO GERAL </a:t>
            </a:r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4000" dirty="0" smtClean="0"/>
              <a:t>60001062 – DIÁRIA DE  UTI NEONATAL </a:t>
            </a:r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4000" dirty="0" smtClean="0"/>
              <a:t>60001054 – DIÁRIA DE  UTI INFANTIL/PEDIÁTRICA</a:t>
            </a:r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endParaRPr lang="pt-BR" altLang="pt-BR" sz="6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Diárias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5446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Beneficiário de Intercâmbio</a:t>
            </a:r>
            <a:r>
              <a:rPr lang="pt-BR" altLang="pt-BR" sz="6200" dirty="0" smtClean="0"/>
              <a:t>:</a:t>
            </a:r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None/>
            </a:pPr>
            <a:r>
              <a:rPr lang="pt-BR" altLang="pt-BR" sz="6200" dirty="0" smtClean="0"/>
              <a:t>Obrigatório informar o código da acomodação conforme tabela de Serviços Hospitalares e os honorários médicos</a:t>
            </a:r>
            <a:br>
              <a:rPr lang="pt-BR" altLang="pt-BR" sz="6200" dirty="0" smtClean="0"/>
            </a:br>
            <a:endParaRPr lang="pt-BR" altLang="pt-BR" sz="6200" dirty="0" smtClean="0"/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u="sng" dirty="0" smtClean="0"/>
              <a:t>Apartamento</a:t>
            </a:r>
          </a:p>
          <a:p>
            <a:pPr marL="1257300" lvl="2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dirty="0" smtClean="0"/>
              <a:t>10102019 – VISITA HOSPITALAR</a:t>
            </a:r>
          </a:p>
          <a:p>
            <a:pPr marL="1257300" lvl="2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dirty="0" smtClean="0"/>
              <a:t>60000651- APARTAMENTO STANDART</a:t>
            </a:r>
            <a:endParaRPr lang="pt-BR" altLang="pt-BR" sz="6200" i="1" dirty="0" smtClean="0"/>
          </a:p>
          <a:p>
            <a:pPr marL="1257300" lvl="2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dirty="0" smtClean="0"/>
              <a:t>60000678 - DIÁRIA DE  APARTAMENTO STANDARD DE PSIQUIATRIA</a:t>
            </a:r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endParaRPr lang="pt-BR" altLang="pt-BR" sz="6200" u="sng" dirty="0" smtClean="0"/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u="sng" dirty="0" smtClean="0"/>
              <a:t>Enfermaria</a:t>
            </a:r>
          </a:p>
          <a:p>
            <a:pPr marL="1257300" lvl="2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dirty="0" smtClean="0"/>
              <a:t>10102019 – VISITA HOSPITALAR</a:t>
            </a:r>
          </a:p>
          <a:p>
            <a:pPr marL="1257300" lvl="2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dirty="0" smtClean="0"/>
              <a:t>60000694 - DIÁRIA DE  ENFERMARIA DE 3 LEITOS COM BANHEIRO PRIVATIVO</a:t>
            </a:r>
            <a:endParaRPr lang="pt-BR" altLang="pt-BR" sz="6200" i="1" dirty="0" smtClean="0"/>
          </a:p>
          <a:p>
            <a:pPr marL="1257300" lvl="2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dirty="0" smtClean="0"/>
              <a:t>60034416 - DIÁRIA DE ENFERMARIA DE PSIQUIATRIA</a:t>
            </a:r>
            <a:br>
              <a:rPr lang="pt-BR" altLang="pt-BR" sz="6200" dirty="0" smtClean="0"/>
            </a:br>
            <a:endParaRPr lang="pt-BR" altLang="pt-BR" sz="6200" dirty="0" smtClean="0"/>
          </a:p>
          <a:p>
            <a:pPr marL="800100" lvl="1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u="sng" dirty="0" smtClean="0"/>
              <a:t>UTI </a:t>
            </a:r>
          </a:p>
          <a:p>
            <a:pPr marL="1257300" lvl="2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400" dirty="0" smtClean="0"/>
              <a:t>10104020 – ATENDIMENTO DO INTENSIVISTA EM UTI</a:t>
            </a:r>
          </a:p>
          <a:p>
            <a:pPr marL="1257300" lvl="2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dirty="0" smtClean="0"/>
              <a:t>60001038 – DIÁRIA DE  UTI ADULTO GERAL </a:t>
            </a:r>
          </a:p>
          <a:p>
            <a:pPr marL="1257300" lvl="2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dirty="0" smtClean="0"/>
              <a:t>60001062 – DIÁRIA DE  UTI NEONATAL </a:t>
            </a:r>
          </a:p>
          <a:p>
            <a:pPr marL="1257300" lvl="2" indent="-342900">
              <a:lnSpc>
                <a:spcPct val="12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altLang="pt-BR" sz="6200" dirty="0" smtClean="0"/>
              <a:t>60001054 – DIÁRIA DE  UTI INFANTIL/PEDIÁTRICA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Informativos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752528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300" dirty="0" smtClean="0"/>
              <a:t>Nova versão do Sistema </a:t>
            </a:r>
            <a:r>
              <a:rPr lang="pt-BR" sz="2300" dirty="0" err="1" smtClean="0"/>
              <a:t>Hilum</a:t>
            </a:r>
            <a:r>
              <a:rPr lang="pt-BR" sz="2300" dirty="0" smtClean="0"/>
              <a:t> disponível em 01/09/2014. O Manual está disponível no Site (</a:t>
            </a:r>
            <a:r>
              <a:rPr lang="pt-BR" sz="2300" dirty="0" smtClean="0">
                <a:hlinkClick r:id="rId2"/>
              </a:rPr>
              <a:t>www.unimedgoiania.coop.br</a:t>
            </a:r>
            <a:r>
              <a:rPr lang="pt-BR" sz="2300" dirty="0" smtClean="0"/>
              <a:t>) opção DOWNLOADS.</a:t>
            </a:r>
          </a:p>
          <a:p>
            <a:pPr algn="just">
              <a:buClr>
                <a:srgbClr val="006600"/>
              </a:buClr>
              <a:buSzPct val="125000"/>
              <a:buNone/>
              <a:defRPr/>
            </a:pPr>
            <a:endParaRPr lang="pt-BR" sz="2300" dirty="0" smtClean="0"/>
          </a:p>
          <a:p>
            <a:pPr algn="just"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300" dirty="0" smtClean="0"/>
              <a:t>À partir de Outubro as solicitações por contingências deverão ser feitas somente no Atendimento Presencial. Não serão autorizadas pela Central de Atendimento.</a:t>
            </a:r>
            <a:br>
              <a:rPr lang="pt-BR" sz="2300" dirty="0" smtClean="0"/>
            </a:br>
            <a:endParaRPr lang="pt-BR" sz="2300" dirty="0" smtClean="0"/>
          </a:p>
          <a:p>
            <a:pPr algn="just"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300" dirty="0" err="1" smtClean="0"/>
              <a:t>Login</a:t>
            </a:r>
            <a:r>
              <a:rPr lang="pt-BR" sz="2300" dirty="0" smtClean="0"/>
              <a:t> </a:t>
            </a:r>
            <a:r>
              <a:rPr lang="pt-BR" sz="2300" dirty="0" smtClean="0"/>
              <a:t>permanecerá o mesmo, porém, no primeiro acesso será necessário cadastrar nova senha.</a:t>
            </a:r>
            <a:endParaRPr lang="pt-BR" sz="2300" dirty="0" smtClean="0"/>
          </a:p>
          <a:p>
            <a:pPr algn="just"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endParaRPr lang="pt-BR" sz="2300" dirty="0" smtClean="0"/>
          </a:p>
          <a:p>
            <a:pPr algn="just"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300" dirty="0" smtClean="0"/>
              <a:t>Navegadores de Internet recomendados para NOVA versão do </a:t>
            </a:r>
            <a:r>
              <a:rPr lang="pt-BR" sz="2300" dirty="0" err="1" smtClean="0"/>
              <a:t>Hilum</a:t>
            </a:r>
            <a:r>
              <a:rPr lang="pt-BR" sz="2300" dirty="0" smtClean="0"/>
              <a:t>:</a:t>
            </a:r>
          </a:p>
          <a:p>
            <a:pPr marL="800100" lvl="1" indent="-342900" algn="just">
              <a:buClr>
                <a:srgbClr val="0066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sz="2300" dirty="0" err="1" smtClean="0"/>
              <a:t>Chrome</a:t>
            </a:r>
            <a:r>
              <a:rPr lang="pt-BR" sz="2300" dirty="0" smtClean="0"/>
              <a:t>, Firefox e Internet Explorer (versão 10 ou superior). </a:t>
            </a:r>
          </a:p>
          <a:p>
            <a:pPr algn="just"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endParaRPr lang="pt-BR" sz="2300" dirty="0" smtClean="0"/>
          </a:p>
          <a:p>
            <a:pPr algn="just"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sz="2300" dirty="0" smtClean="0"/>
              <a:t>Uso do módulo de Internação – </a:t>
            </a:r>
            <a:r>
              <a:rPr lang="pt-BR" altLang="pt-BR" sz="2300" dirty="0" smtClean="0"/>
              <a:t>A partir da solicitação eletrônica do cooperado.</a:t>
            </a:r>
          </a:p>
          <a:p>
            <a:pPr algn="just"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endParaRPr lang="pt-BR" altLang="pt-BR" sz="2300" dirty="0" smtClean="0"/>
          </a:p>
          <a:p>
            <a:pPr algn="just">
              <a:buNone/>
            </a:pPr>
            <a:r>
              <a:rPr lang="pt-BR" sz="2300" b="1" dirty="0" smtClean="0"/>
              <a:t>ATENÇÃO:</a:t>
            </a:r>
            <a:r>
              <a:rPr lang="pt-BR" sz="2300" dirty="0" smtClean="0"/>
              <a:t> Não mais será necessário registrar encerramento após a realização da sessão (opção antiga utilizada: CID/</a:t>
            </a:r>
            <a:r>
              <a:rPr lang="pt-BR" sz="2300" dirty="0" err="1" smtClean="0"/>
              <a:t>Tp</a:t>
            </a:r>
            <a:r>
              <a:rPr lang="pt-BR" sz="2300" dirty="0" smtClean="0"/>
              <a:t>. Saída).</a:t>
            </a:r>
          </a:p>
          <a:p>
            <a:pPr algn="just">
              <a:buNone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Contatos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3924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sz="2000" dirty="0" smtClean="0"/>
              <a:t>Para esclarecimentos de dúvidas sobre o uso do novo sistema,</a:t>
            </a:r>
          </a:p>
          <a:p>
            <a:pPr marL="800100" lvl="1" indent="-342900" algn="just">
              <a:lnSpc>
                <a:spcPct val="150000"/>
              </a:lnSpc>
              <a:buClr>
                <a:srgbClr val="006600"/>
              </a:buClr>
              <a:buSzPct val="125000"/>
              <a:buNone/>
            </a:pPr>
            <a:r>
              <a:rPr lang="pt-BR" sz="2000" dirty="0" smtClean="0"/>
              <a:t>     entrar em contato com o setor de </a:t>
            </a:r>
            <a:r>
              <a:rPr lang="pt-BR" sz="2000" b="1" dirty="0" smtClean="0"/>
              <a:t>Suporte</a:t>
            </a:r>
            <a:r>
              <a:rPr lang="pt-BR" sz="2000" dirty="0" smtClean="0"/>
              <a:t> da Unimed Goiânia:</a:t>
            </a:r>
          </a:p>
          <a:p>
            <a:pPr marL="800100" lvl="1" indent="-342900" algn="just">
              <a:lnSpc>
                <a:spcPct val="15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sz="2000" dirty="0" smtClean="0"/>
              <a:t>Telefone: (62) 3216 8288</a:t>
            </a:r>
          </a:p>
          <a:p>
            <a:pPr marL="800100" lvl="1" indent="-342900" algn="just">
              <a:lnSpc>
                <a:spcPct val="15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sz="2000" dirty="0" smtClean="0"/>
              <a:t>E-mail: </a:t>
            </a:r>
            <a:r>
              <a:rPr lang="pt-BR" sz="2000" dirty="0" smtClean="0">
                <a:hlinkClick r:id="rId2"/>
              </a:rPr>
              <a:t>suportehilum@unimedgoiania.coop.br</a:t>
            </a:r>
            <a:endParaRPr lang="pt-BR" sz="2000" dirty="0" smtClean="0"/>
          </a:p>
          <a:p>
            <a:pPr algn="just">
              <a:lnSpc>
                <a:spcPct val="150000"/>
              </a:lnSpc>
              <a:buClr>
                <a:srgbClr val="006600"/>
              </a:buClr>
              <a:buSzPct val="125000"/>
              <a:buFont typeface="Wingdings" pitchFamily="2" charset="2"/>
              <a:buChar char="§"/>
            </a:pPr>
            <a:r>
              <a:rPr lang="pt-BR" sz="2000" dirty="0" smtClean="0"/>
              <a:t>Sobre regras do Processo de Autorização, entrar em contato com a </a:t>
            </a:r>
            <a:r>
              <a:rPr lang="pt-BR" sz="2000" b="1" dirty="0" smtClean="0"/>
              <a:t>Central de Atendimento</a:t>
            </a:r>
            <a:r>
              <a:rPr lang="pt-BR" sz="2000" dirty="0" smtClean="0"/>
              <a:t> – (62) 3216 8400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Atendimento ao Beneficiário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4104456"/>
          </a:xfrm>
        </p:spPr>
        <p:txBody>
          <a:bodyPr/>
          <a:lstStyle/>
          <a:p>
            <a:r>
              <a:rPr lang="pt-BR" sz="2000" dirty="0" smtClean="0"/>
              <a:t>Guia Impressa:</a:t>
            </a:r>
          </a:p>
          <a:p>
            <a:endParaRPr lang="pt-BR" dirty="0"/>
          </a:p>
        </p:txBody>
      </p:sp>
      <p:pic>
        <p:nvPicPr>
          <p:cNvPr id="11" name="Imagem 10" descr="13 - Guia em P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" y="1484784"/>
            <a:ext cx="7092280" cy="520298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034464" y="5904704"/>
            <a:ext cx="5643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b="1" dirty="0" smtClean="0">
                <a:solidFill>
                  <a:srgbClr val="FF0000"/>
                </a:solidFill>
              </a:rPr>
              <a:t>Acrescentar informações adicionais para justificar membros, quantidade, etc.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5877272"/>
            <a:ext cx="6840760" cy="342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971600" y="2276872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exto Explicativo 1 15"/>
          <p:cNvSpPr/>
          <p:nvPr/>
        </p:nvSpPr>
        <p:spPr>
          <a:xfrm>
            <a:off x="3006112" y="1907688"/>
            <a:ext cx="1493880" cy="243456"/>
          </a:xfrm>
          <a:prstGeom prst="borderCallout1">
            <a:avLst>
              <a:gd name="adj1" fmla="val 26369"/>
              <a:gd name="adj2" fmla="val -3254"/>
              <a:gd name="adj3" fmla="val 157571"/>
              <a:gd name="adj4" fmla="val -309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059832" y="1916832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Senha de autorização</a:t>
            </a:r>
            <a:endParaRPr lang="pt-BR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Atendimento ao Beneficiário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4104456"/>
          </a:xfrm>
        </p:spPr>
        <p:txBody>
          <a:bodyPr/>
          <a:lstStyle/>
          <a:p>
            <a:r>
              <a:rPr lang="pt-BR" sz="2000" dirty="0" smtClean="0"/>
              <a:t>Parecer de Autorização: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71863"/>
            <a:ext cx="4968552" cy="5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Atendimento ao Beneficiário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648072"/>
          </a:xfrm>
        </p:spPr>
        <p:txBody>
          <a:bodyPr/>
          <a:lstStyle/>
          <a:p>
            <a:r>
              <a:rPr lang="pt-BR" sz="2000" dirty="0" smtClean="0"/>
              <a:t>Guia Manual a ser autorizada: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5" y="1763350"/>
            <a:ext cx="7399164" cy="418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Formulários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/>
              <a:t>Guia de Consulta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/>
              <a:t>Guia de SP/SADT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/>
              <a:t>Guia de Solicitação de Internação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 smtClean="0"/>
              <a:t>Guia de Solicitação de Prorrogação de Internação ou Complemento do Tratamento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 smtClean="0"/>
              <a:t>Solicitação de OPME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 smtClean="0"/>
              <a:t>Solicitação de Quimioterapia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 smtClean="0"/>
              <a:t>Solicitação de Radioterapia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Layout do Novo Sistema</a:t>
            </a:r>
            <a:endParaRPr lang="pt-BR" b="1" dirty="0"/>
          </a:p>
        </p:txBody>
      </p:sp>
      <p:pic>
        <p:nvPicPr>
          <p:cNvPr id="6" name="Espaço Reservado para Conteúdo 5" descr="M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" y="1573414"/>
            <a:ext cx="8351838" cy="3782610"/>
          </a:xfrm>
        </p:spPr>
      </p:pic>
      <p:sp>
        <p:nvSpPr>
          <p:cNvPr id="7" name="Retângulo 6"/>
          <p:cNvSpPr/>
          <p:nvPr/>
        </p:nvSpPr>
        <p:spPr>
          <a:xfrm>
            <a:off x="7308304" y="1484784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1 10"/>
          <p:cNvSpPr/>
          <p:nvPr/>
        </p:nvSpPr>
        <p:spPr>
          <a:xfrm>
            <a:off x="7668344" y="2348880"/>
            <a:ext cx="936104" cy="648072"/>
          </a:xfrm>
          <a:prstGeom prst="borderCallout1">
            <a:avLst>
              <a:gd name="adj1" fmla="val 18750"/>
              <a:gd name="adj2" fmla="val -1407"/>
              <a:gd name="adj3" fmla="val -90677"/>
              <a:gd name="adj4" fmla="val -259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rgbClr val="000000"/>
                </a:solidFill>
              </a:rPr>
              <a:t>Legenda de preenchimento dos campos</a:t>
            </a:r>
            <a:endParaRPr lang="pt-BR" sz="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491</Words>
  <Application>Microsoft Office PowerPoint</Application>
  <PresentationFormat>Apresentação na tela (4:3)</PresentationFormat>
  <Paragraphs>123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HILUM – Versão 4.0</vt:lpstr>
      <vt:lpstr>Objetivo</vt:lpstr>
      <vt:lpstr>Atendimento ao Beneficiário</vt:lpstr>
      <vt:lpstr>Atendimento ao Beneficiário</vt:lpstr>
      <vt:lpstr>Atendimento ao Beneficiário</vt:lpstr>
      <vt:lpstr>Atendimento ao Beneficiário</vt:lpstr>
      <vt:lpstr>Atendimento ao Beneficiário</vt:lpstr>
      <vt:lpstr>Formulários</vt:lpstr>
      <vt:lpstr>Layout do Novo Sistema</vt:lpstr>
      <vt:lpstr>Identificação do Beneficiário</vt:lpstr>
      <vt:lpstr>SP/SADT</vt:lpstr>
      <vt:lpstr>Solicitação - SADT</vt:lpstr>
      <vt:lpstr>Recibo de Autorização</vt:lpstr>
      <vt:lpstr>Solicitação / Execução SP/SADT</vt:lpstr>
      <vt:lpstr>Recibo de Autorização</vt:lpstr>
      <vt:lpstr>Execução SP/SADT</vt:lpstr>
      <vt:lpstr>Execução SP/SADT</vt:lpstr>
      <vt:lpstr>Execução SP/SADT</vt:lpstr>
      <vt:lpstr>Recibo da Execução</vt:lpstr>
      <vt:lpstr>Solicitação de Internação</vt:lpstr>
      <vt:lpstr>Solicitação de OPME</vt:lpstr>
      <vt:lpstr>Solicitação de Quimioterapia</vt:lpstr>
      <vt:lpstr>Quimioterapia</vt:lpstr>
      <vt:lpstr>Solicitação de Radioterapia</vt:lpstr>
      <vt:lpstr>Internação / Prorrogação / Complemento</vt:lpstr>
      <vt:lpstr>Envia Documentos</vt:lpstr>
      <vt:lpstr>Envia Documentos</vt:lpstr>
      <vt:lpstr>Hospitalização</vt:lpstr>
      <vt:lpstr>Hospitalização </vt:lpstr>
      <vt:lpstr>Hospitalização</vt:lpstr>
      <vt:lpstr>Hospitalização</vt:lpstr>
      <vt:lpstr>Pendência da Internação</vt:lpstr>
      <vt:lpstr>Pendência da Internação</vt:lpstr>
      <vt:lpstr>Relatório de Comprovante de Conta</vt:lpstr>
      <vt:lpstr>Relatório de Comprovante de Conta</vt:lpstr>
      <vt:lpstr>Relatório de Utilização / Ficha Médica</vt:lpstr>
      <vt:lpstr>APOIO – Cancelamento</vt:lpstr>
      <vt:lpstr>APOIO – Cancelamento</vt:lpstr>
      <vt:lpstr>APOIO – Cancelamento</vt:lpstr>
      <vt:lpstr>APOIO – Cancelamento</vt:lpstr>
      <vt:lpstr>Diárias</vt:lpstr>
      <vt:lpstr>Diárias</vt:lpstr>
      <vt:lpstr>Informativos Finais</vt:lpstr>
      <vt:lpstr>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Unimed Goiania/SAC/ADM - Maycon Silva</cp:lastModifiedBy>
  <cp:revision>123</cp:revision>
  <dcterms:created xsi:type="dcterms:W3CDTF">2014-02-13T16:35:54Z</dcterms:created>
  <dcterms:modified xsi:type="dcterms:W3CDTF">2014-08-21T11:15:23Z</dcterms:modified>
</cp:coreProperties>
</file>